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6" r:id="rId9"/>
    <p:sldId id="271" r:id="rId10"/>
    <p:sldId id="267" r:id="rId11"/>
    <p:sldId id="268" r:id="rId12"/>
    <p:sldId id="269" r:id="rId13"/>
    <p:sldId id="272" r:id="rId14"/>
    <p:sldId id="273" r:id="rId15"/>
    <p:sldId id="276" r:id="rId16"/>
    <p:sldId id="274" r:id="rId17"/>
    <p:sldId id="275" r:id="rId18"/>
    <p:sldId id="278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17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82859-D3AC-4D56-8227-4EEF3437ABEA}" type="datetimeFigureOut">
              <a:rPr lang="fr-FR" smtClean="0"/>
              <a:pPr/>
              <a:t>16/12/2020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22053-89B3-459D-811B-621A19D7233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22053-89B3-459D-811B-621A19D72333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22053-89B3-459D-811B-621A19D72333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22053-89B3-459D-811B-621A19D72333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22053-89B3-459D-811B-621A19D72333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22053-89B3-459D-811B-621A19D72333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22053-89B3-459D-811B-621A19D72333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22053-89B3-459D-811B-621A19D72333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22053-89B3-459D-811B-621A19D72333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16/12/2020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TP%201/TP1_SMI_20.docx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TP%201/TP1_SMI_20.doc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T</a:t>
            </a:r>
            <a:r>
              <a:rPr lang="fr-FR" b="1" dirty="0" smtClean="0">
                <a:solidFill>
                  <a:schemeClr val="tx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ECHNOLOGIE </a:t>
            </a:r>
            <a:r>
              <a:rPr lang="fr-FR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W</a:t>
            </a:r>
            <a:r>
              <a:rPr lang="fr-FR" b="1" dirty="0" smtClean="0">
                <a:solidFill>
                  <a:schemeClr val="tx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EB</a:t>
            </a:r>
            <a:br>
              <a:rPr lang="fr-FR" b="1" dirty="0" smtClean="0">
                <a:solidFill>
                  <a:schemeClr val="tx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HTML5, CSS3, JAVASCRIPTE</a:t>
            </a:r>
            <a:endParaRPr lang="fr-FR" b="1" dirty="0">
              <a:solidFill>
                <a:schemeClr val="tx2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85852" y="4429132"/>
            <a:ext cx="6400800" cy="495288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SMI_S3/TD1/TP1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500042"/>
            <a:ext cx="1796930" cy="700802"/>
          </a:xfrm>
          <a:prstGeom prst="rect">
            <a:avLst/>
          </a:prstGeom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285860"/>
            <a:ext cx="391520" cy="328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500034" y="5929330"/>
            <a:ext cx="8229600" cy="2254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pperplate Gothic Light" pitchFamily="34" charset="0"/>
                <a:cs typeface="Andalus" pitchFamily="2" charset="-78"/>
              </a:rPr>
              <a:t>Pr.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pperplate Gothic Light" pitchFamily="34" charset="0"/>
                <a:cs typeface="Andalus" pitchFamily="2" charset="-78"/>
              </a:rPr>
              <a:t>Bentaib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pperplate Gothic Light" pitchFamily="34" charset="0"/>
                <a:cs typeface="Andalus" pitchFamily="2" charset="-78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pperplate Gothic Light" pitchFamily="34" charset="0"/>
                <a:cs typeface="Andalus" pitchFamily="2" charset="-78"/>
              </a:rPr>
              <a:t>Mohssine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pperplate Gothic Light" pitchFamily="34" charset="0"/>
                <a:cs typeface="Andalus" pitchFamily="2" charset="-78"/>
              </a:rPr>
              <a:t> 2020/2021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pperplate Gothic Light" pitchFamily="34" charset="0"/>
              <a:cs typeface="Andalus" pitchFamily="2" charset="-78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857224" y="14285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Université Hassan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II de Casablanca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aseline="0" dirty="0" smtClean="0">
                <a:latin typeface="+mj-lt"/>
                <a:ea typeface="+mj-ea"/>
                <a:cs typeface="+mj-cs"/>
              </a:rPr>
              <a:t>Faculté</a:t>
            </a:r>
            <a:r>
              <a:rPr lang="fr-FR" sz="2000" dirty="0" smtClean="0">
                <a:latin typeface="+mj-lt"/>
                <a:ea typeface="+mj-ea"/>
                <a:cs typeface="+mj-cs"/>
              </a:rPr>
              <a:t> Des Sciences Ben M’SIK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Département de Mathématiques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et Informatique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Les Balises</a:t>
            </a:r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Premier pas vers HTML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balises d'en-tête </a:t>
            </a:r>
            <a:r>
              <a:rPr lang="fr-FR" sz="28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fr-FR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fr-FR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&lt;</a:t>
            </a:r>
            <a:r>
              <a:rPr lang="fr-F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fr-FR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fr-FR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endParaRPr lang="fr-FR" sz="2800" u="sng" cap="all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b="1" cap="all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/&gt;                          </a:t>
            </a:r>
            <a:r>
              <a:rPr lang="fr-FR" sz="1600" b="1" cap="all" dirty="0" smtClean="0">
                <a:latin typeface="Times New Roman" pitchFamily="18" charset="0"/>
                <a:cs typeface="Times New Roman" pitchFamily="18" charset="0"/>
              </a:rPr>
              <a:t>Liaison avec une feuille de style</a:t>
            </a:r>
            <a:endParaRPr lang="fr-FR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fr-FR" sz="2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000" b="1" cap="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/&gt;                     </a:t>
            </a:r>
            <a:r>
              <a:rPr lang="fr-FR" sz="1600" b="1" cap="all" dirty="0" smtClean="0">
                <a:latin typeface="Times New Roman" pitchFamily="18" charset="0"/>
                <a:cs typeface="Times New Roman" pitchFamily="18" charset="0"/>
              </a:rPr>
              <a:t>Métadonnées de la page web</a:t>
            </a:r>
          </a:p>
          <a:p>
            <a:pPr>
              <a:lnSpc>
                <a:spcPct val="200000"/>
              </a:lnSpc>
            </a:pP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&lt;script&gt;                        </a:t>
            </a:r>
            <a:r>
              <a:rPr lang="fr-FR" sz="1600" b="1" cap="all" dirty="0" smtClean="0">
                <a:latin typeface="Times New Roman" pitchFamily="18" charset="0"/>
                <a:cs typeface="Times New Roman" pitchFamily="18" charset="0"/>
              </a:rPr>
              <a:t>Code JavaScript</a:t>
            </a:r>
            <a:endParaRPr lang="fr-FR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&lt;style&gt;                         </a:t>
            </a:r>
            <a:r>
              <a:rPr lang="fr-FR" b="1" cap="all" dirty="0" smtClean="0">
                <a:latin typeface="Times New Roman" pitchFamily="18" charset="0"/>
                <a:cs typeface="Times New Roman" pitchFamily="18" charset="0"/>
              </a:rPr>
              <a:t>Code CSS</a:t>
            </a:r>
          </a:p>
          <a:p>
            <a:pPr>
              <a:lnSpc>
                <a:spcPct val="200000"/>
              </a:lnSpc>
            </a:pP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b="1" cap="all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title</a:t>
            </a: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                          </a:t>
            </a:r>
            <a:r>
              <a:rPr lang="fr-FR" sz="1600" b="1" cap="all" dirty="0" smtClean="0">
                <a:latin typeface="Times New Roman" pitchFamily="18" charset="0"/>
                <a:cs typeface="Times New Roman" pitchFamily="18" charset="0"/>
              </a:rPr>
              <a:t>Titre de la page</a:t>
            </a:r>
          </a:p>
          <a:p>
            <a:pPr>
              <a:lnSpc>
                <a:spcPct val="200000"/>
              </a:lnSpc>
            </a:pPr>
            <a:endParaRPr lang="fr-FR" b="1" cap="all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lèche droite 8"/>
          <p:cNvSpPr/>
          <p:nvPr/>
        </p:nvSpPr>
        <p:spPr>
          <a:xfrm>
            <a:off x="1857356" y="2571744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1857356" y="3143248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10"/>
          <p:cNvSpPr/>
          <p:nvPr/>
        </p:nvSpPr>
        <p:spPr>
          <a:xfrm>
            <a:off x="1857356" y="4214818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1857356" y="3643314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12"/>
          <p:cNvSpPr/>
          <p:nvPr/>
        </p:nvSpPr>
        <p:spPr>
          <a:xfrm>
            <a:off x="1857356" y="4786322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428728" y="6027003"/>
            <a:ext cx="7715272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Ces balises sont toutes situées dans l'en-tête de la page web, c'est-à-dire entre </a:t>
            </a:r>
            <a:r>
              <a:rPr lang="fr-FR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fr-FR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&lt;/</a:t>
            </a:r>
            <a:r>
              <a:rPr lang="fr-FR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fr-FR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Les Balises</a:t>
            </a:r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Premier pas vers HTML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&lt;META&gt;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 méta "</a:t>
            </a:r>
            <a:r>
              <a:rPr lang="fr-FR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          Qui permette de décrire la page.</a:t>
            </a:r>
          </a:p>
          <a:p>
            <a:pPr>
              <a:lnSpc>
                <a:spcPct val="200000"/>
              </a:lnSpc>
            </a:pPr>
            <a:r>
              <a:rPr lang="fr-FR" sz="16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nome= " 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nom de l‘attribut </a:t>
            </a:r>
            <a:r>
              <a:rPr lang="fr-F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  content= " 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contenu de l’attribut</a:t>
            </a:r>
            <a:r>
              <a:rPr lang="fr-F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/&gt;</a:t>
            </a:r>
          </a:p>
          <a:p>
            <a:pPr>
              <a:lnSpc>
                <a:spcPct val="200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&lt;meta name=" author " content= " </a:t>
            </a:r>
            <a:r>
              <a:rPr lang="en-US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bentaib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en-US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lang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" </a:t>
            </a:r>
            <a:r>
              <a:rPr lang="en-US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" /&gt;</a:t>
            </a:r>
          </a:p>
          <a:p>
            <a:pPr>
              <a:lnSpc>
                <a:spcPct val="200000"/>
              </a:lnSpc>
            </a:pPr>
            <a:r>
              <a:rPr lang="fr-F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Précise le nom des métadonnées en rapport avec l’attribut 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content 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Content :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Spécifie la valeur associée à l’attribut </a:t>
            </a:r>
            <a:r>
              <a:rPr lang="fr-FR" sz="1600" i="1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 ou l’attribut 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http-</a:t>
            </a:r>
            <a:r>
              <a:rPr lang="fr-FR" sz="1600" i="1" dirty="0" err="1" smtClean="0">
                <a:latin typeface="Times New Roman" pitchFamily="18" charset="0"/>
                <a:cs typeface="Times New Roman" pitchFamily="18" charset="0"/>
              </a:rPr>
              <a:t>equiv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	&lt;</a:t>
            </a:r>
            <a:r>
              <a:rPr lang="fr-FR" sz="16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6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="keywords" content="HTML,</a:t>
            </a:r>
            <a:r>
              <a:rPr lang="fr-FR" sz="1600" dirty="0" err="1" smtClean="0">
                <a:latin typeface="Times New Roman" pitchFamily="18" charset="0"/>
                <a:cs typeface="Times New Roman" pitchFamily="18" charset="0"/>
              </a:rPr>
              <a:t>CSS,JavaScript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"&gt;</a:t>
            </a:r>
            <a:endParaRPr lang="fr-FR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fr-FR" b="1" cap="all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28728" y="6027003"/>
            <a:ext cx="7715272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Une balise </a:t>
            </a:r>
            <a:r>
              <a:rPr lang="fr-FR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se trouve toujours dans la partie </a:t>
            </a:r>
          </a:p>
          <a:p>
            <a:pPr algn="ctr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&lt;HEAD&gt; d'un code 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Les Balises</a:t>
            </a:r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Premier pas vers HTML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&lt;META&gt;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 http-</a:t>
            </a:r>
            <a:r>
              <a:rPr lang="fr-FR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equiv</a:t>
            </a:r>
            <a:r>
              <a:rPr lang="fr-F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Cet attribut permet de fournir certaines informations au navigateur. Il peut aussi modifier le comportement du navigateur comme déclencher le rafraichissement de la page à intervalle régulier. (s)</a:t>
            </a:r>
            <a:br>
              <a:rPr lang="fr-FR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Exp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:                     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http-</a:t>
            </a:r>
            <a:r>
              <a:rPr lang="fr-F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equiv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refresh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content= " 800" &gt;</a:t>
            </a:r>
          </a:p>
          <a:p>
            <a:pPr algn="ctr">
              <a:lnSpc>
                <a:spcPct val="150000"/>
              </a:lnSpc>
            </a:pP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http-</a:t>
            </a:r>
            <a:r>
              <a:rPr lang="fr-F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equiv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="Content-Type" content="</a:t>
            </a:r>
            <a:r>
              <a:rPr lang="fr-F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/html; </a:t>
            </a:r>
            <a:r>
              <a:rPr lang="fr-F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charset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=UTF-8"&gt;</a:t>
            </a:r>
            <a:endParaRPr lang="fr-FR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fr-FR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28728" y="6027003"/>
            <a:ext cx="7715272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Une balise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se trouve toujours dans la partie </a:t>
            </a:r>
          </a:p>
          <a:p>
            <a:pPr algn="ctr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&lt;HEAD&gt; d'un code 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TP1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endParaRPr lang="fr-F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t">
              <a:lnSpc>
                <a:spcPct val="150000"/>
              </a:lnSpc>
            </a:pPr>
            <a:r>
              <a:rPr lang="fr-FR" sz="3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TP1 VOIR </a:t>
            </a:r>
            <a:r>
              <a:rPr lang="fr-FR" sz="3600" cap="all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énoncées</a:t>
            </a:r>
            <a:r>
              <a:rPr lang="fr-FR" sz="3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 </a:t>
            </a:r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28728" y="6027003"/>
            <a:ext cx="7715272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Une balise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se trouve toujours dans la partie &lt;HEAD&gt; d'un code 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TP1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Attributs :</a:t>
            </a: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fr-F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 " 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Renseigne le nom de l'auteur du site.</a:t>
            </a:r>
          </a:p>
          <a:p>
            <a:pPr fontAlgn="t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nom &amp; prénom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"&gt;</a:t>
            </a:r>
          </a:p>
          <a:p>
            <a:pPr fontAlgn="t"/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fr-F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reply</a:t>
            </a:r>
            <a:r>
              <a:rPr lang="fr-F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-to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 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Renseigne l'e-mail du site.</a:t>
            </a:r>
          </a:p>
          <a:p>
            <a:pPr fontAlgn="t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reply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-to"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"&gt;</a:t>
            </a:r>
          </a:p>
          <a:p>
            <a:pPr fontAlgn="t"/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 "</a:t>
            </a:r>
            <a:r>
              <a:rPr lang="fr-F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publisher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 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renseigne l'éditeur du site.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publisher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nom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"&gt;</a:t>
            </a: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TP1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Attributs :</a:t>
            </a: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"keywords"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Renseigne les mots clefs contenus dans le site. 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="keywords" content= « 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MC1,MC2… 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"&gt;</a:t>
            </a:r>
          </a:p>
          <a:p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fr-F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"description" :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Décrit brièvement le contenu de la page en cours. (moins de 40 mots).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="description"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description de la page en cours 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"&gt;</a:t>
            </a:r>
          </a:p>
          <a:p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TP1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Attributs :</a:t>
            </a: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  "</a:t>
            </a:r>
            <a:r>
              <a:rPr lang="fr-F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robots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 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guide les robots des moteurs de recherche lors de l' indexation des pages web. </a:t>
            </a:r>
            <a:endParaRPr lang="fr-FR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="robots"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valeur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"&gt;</a:t>
            </a:r>
          </a:p>
          <a:p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fr-F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revisit</a:t>
            </a:r>
            <a:r>
              <a:rPr lang="fr-F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fr-F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indique au moteur de recherche la périodicité de mise à jour de votre site.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revisit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nombre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 "</a:t>
            </a:r>
            <a:r>
              <a:rPr lang="fr-F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identifier-url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 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Renseigne l'url principale du site.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="identifier-url"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url du site 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« 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TP1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Attributs :</a:t>
            </a: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 "</a:t>
            </a:r>
            <a:r>
              <a:rPr lang="fr-F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refresh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 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permet de rafraîchir automatiquement la page en cours. Elle permet aussi de rediriger automatiquement  les visiteurs vers une url spécifiée.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http-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equiv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refresh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nombre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"&gt;</a:t>
            </a:r>
          </a:p>
          <a:p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 "</a:t>
            </a:r>
            <a:r>
              <a:rPr lang="fr-F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content-</a:t>
            </a:r>
            <a:r>
              <a:rPr lang="fr-F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language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" 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Permet de renseigner la langue utilisée dans la page en cours.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http-</a:t>
            </a:r>
            <a:r>
              <a:rPr lang="fr-FR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equiv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="content-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language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 content="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code langue 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"&gt; (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ar,fr,en,de,ru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,...).</a:t>
            </a:r>
          </a:p>
          <a:p>
            <a:pPr>
              <a:lnSpc>
                <a:spcPct val="200000"/>
              </a:lnSpc>
            </a:pPr>
            <a:endParaRPr lang="fr-FR" sz="2800" u="sng" cap="all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fr-FR" sz="2800" u="sng" cap="all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fr-FR" sz="2800" u="sng" cap="all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fr-FR" sz="2800" u="sng" cap="all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fr-FR" sz="2800" u="sng" cap="all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TP1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800" u="sng" cap="all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&gt; </a:t>
            </a:r>
          </a:p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Permet d’ avoir un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favicon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dans la bar d'adresse :</a:t>
            </a:r>
          </a:p>
          <a:p>
            <a:pPr algn="ctr" fontAlgn="t">
              <a:lnSpc>
                <a:spcPct val="15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shortcut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icon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href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favicon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.ico" type="image/x-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icon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"&gt;</a:t>
            </a:r>
            <a:endParaRPr lang="fr-FR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t">
              <a:lnSpc>
                <a:spcPct val="15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Vous pourriez aussi utiliser une autre version de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favicon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tel qu'un animé.         &lt;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icon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href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="</a:t>
            </a:r>
            <a:r>
              <a:rPr lang="fr-F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favicon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.ico" /&gt; </a:t>
            </a:r>
          </a:p>
          <a:p>
            <a:pPr fontAlgn="t">
              <a:lnSpc>
                <a:spcPct val="150000"/>
              </a:lnSpc>
            </a:pPr>
            <a:r>
              <a:rPr lang="fr-F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NB :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Pour vérifier le code d’une page </a:t>
            </a:r>
            <a:r>
              <a:rPr lang="fr-FR" sz="2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http://validator.w3.org,</a:t>
            </a:r>
            <a:endParaRPr lang="fr-FR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hlinkClick r:id="rId4" action="ppaction://hlinkfile"/>
            </a:endParaRPr>
          </a:p>
          <a:p>
            <a:pPr algn="ctr" fontAlgn="t">
              <a:lnSpc>
                <a:spcPct val="150000"/>
              </a:lnSpc>
            </a:pPr>
            <a:endParaRPr lang="fr-FR" sz="2000" dirty="0" smtClean="0">
              <a:latin typeface="Times New Roman" pitchFamily="18" charset="0"/>
              <a:cs typeface="Times New Roman" pitchFamily="18" charset="0"/>
              <a:hlinkClick r:id="rId4" action="ppaction://hlinkfi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fr-FR" cap="all" dirty="0" smtClean="0">
                <a:solidFill>
                  <a:schemeClr val="tx2">
                    <a:lumMod val="75000"/>
                  </a:schemeClr>
                </a:solidFill>
              </a:rPr>
              <a:t>Internet</a:t>
            </a:r>
            <a:r>
              <a:rPr lang="fr-FR" cap="all" dirty="0" smtClean="0"/>
              <a:t> : </a:t>
            </a:r>
            <a:r>
              <a:rPr lang="fr-FR" sz="1800" cap="all" dirty="0" smtClean="0"/>
              <a:t>Internet est un réseau informatique mondial</a:t>
            </a:r>
          </a:p>
          <a:p>
            <a:pPr marL="0" indent="0">
              <a:buNone/>
            </a:pPr>
            <a:r>
              <a:rPr lang="fr-FR" sz="1800" cap="all" dirty="0" smtClean="0"/>
              <a:t>constitué d'un ensemble de réseaux nationaux, régionaux et privés.</a:t>
            </a:r>
          </a:p>
          <a:p>
            <a:pPr marL="0" indent="0">
              <a:buNone/>
            </a:pPr>
            <a:endParaRPr lang="fr-FR" sz="1100" cap="all" dirty="0" smtClean="0"/>
          </a:p>
          <a:p>
            <a:pPr marL="0" indent="0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WWW</a:t>
            </a:r>
            <a:r>
              <a:rPr lang="fr-FR" dirty="0" smtClean="0"/>
              <a:t> : </a:t>
            </a:r>
            <a:r>
              <a:rPr lang="fr-FR" sz="1800" dirty="0" smtClean="0"/>
              <a:t>(</a:t>
            </a:r>
            <a:r>
              <a:rPr lang="fr-FR" sz="1800" cap="all" dirty="0" smtClean="0"/>
              <a:t>World </a:t>
            </a:r>
            <a:r>
              <a:rPr lang="fr-FR" sz="1800" cap="all" dirty="0" err="1" smtClean="0"/>
              <a:t>Wide</a:t>
            </a:r>
            <a:r>
              <a:rPr lang="fr-FR" sz="1800" cap="all" dirty="0" smtClean="0"/>
              <a:t> Web) est </a:t>
            </a:r>
            <a:r>
              <a:rPr lang="fr-FR" sz="1800" b="1" cap="all" dirty="0" smtClean="0"/>
              <a:t>un service </a:t>
            </a:r>
            <a:r>
              <a:rPr lang="fr-FR" sz="1800" cap="all" dirty="0" smtClean="0"/>
              <a:t>fonctionnant sur le</a:t>
            </a:r>
          </a:p>
          <a:p>
            <a:pPr marL="0" indent="0">
              <a:buNone/>
            </a:pPr>
            <a:r>
              <a:rPr lang="fr-FR" sz="1800" cap="all" dirty="0" smtClean="0"/>
              <a:t>réseau Internet conçue et développée pour répondre au besoin de partage d'informations entre scientifiques travaillant dans différentes universités dans le monde (Tim </a:t>
            </a:r>
            <a:r>
              <a:rPr lang="fr-FR" sz="1800" cap="all" dirty="0" err="1" smtClean="0"/>
              <a:t>Berners</a:t>
            </a:r>
            <a:r>
              <a:rPr lang="fr-FR" sz="1800" cap="all" dirty="0" smtClean="0"/>
              <a:t>-Le en 1989)</a:t>
            </a:r>
          </a:p>
          <a:p>
            <a:pPr marL="0" indent="0">
              <a:buNone/>
            </a:pPr>
            <a:endParaRPr lang="fr-FR" sz="1100" cap="all" dirty="0" smtClean="0"/>
          </a:p>
          <a:p>
            <a:pPr marL="0" indent="0"/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HTTP</a:t>
            </a:r>
            <a:r>
              <a:rPr lang="fr-FR" dirty="0" smtClean="0"/>
              <a:t> : </a:t>
            </a:r>
            <a:r>
              <a:rPr lang="fr-FR" sz="1800" cap="all" dirty="0" smtClean="0"/>
              <a:t>(HyperText Transfer Protocol) est un </a:t>
            </a:r>
            <a:r>
              <a:rPr lang="fr-FR" sz="1800" b="1" cap="all" dirty="0" smtClean="0"/>
              <a:t>Protocole</a:t>
            </a:r>
            <a:r>
              <a:rPr lang="fr-FR" sz="1800" cap="all" dirty="0" smtClean="0"/>
              <a:t> de communication permettant à l'utilisateur d'accéder à des pages web par l'intermédiaire d'un navigateur.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Introduction générale : rappel de cours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fr-FR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Client web</a:t>
            </a:r>
            <a:r>
              <a:rPr lang="fr-FR" cap="all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fr-FR" sz="1800" cap="all" dirty="0" smtClean="0">
                <a:latin typeface="Times New Roman" pitchFamily="18" charset="0"/>
                <a:cs typeface="Times New Roman" pitchFamily="18" charset="0"/>
              </a:rPr>
              <a:t>Un client web est un logiciel capable d'envoyer des requêtes HTTP à un serveur web et d'afficher les résultats. Les </a:t>
            </a:r>
            <a:r>
              <a:rPr lang="fr-FR" sz="1800" b="1" cap="all" dirty="0" smtClean="0">
                <a:latin typeface="Times New Roman" pitchFamily="18" charset="0"/>
                <a:cs typeface="Times New Roman" pitchFamily="18" charset="0"/>
              </a:rPr>
              <a:t>navigateurs web</a:t>
            </a:r>
            <a:r>
              <a:rPr lang="fr-FR" sz="1800" cap="all" dirty="0" smtClean="0">
                <a:latin typeface="Times New Roman" pitchFamily="18" charset="0"/>
                <a:cs typeface="Times New Roman" pitchFamily="18" charset="0"/>
              </a:rPr>
              <a:t> sont les clients web les plus répandus.</a:t>
            </a:r>
          </a:p>
          <a:p>
            <a:pPr marL="0" indent="0"/>
            <a:r>
              <a:rPr lang="fr-FR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Serveur web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fr-FR" sz="1800" cap="all" dirty="0" smtClean="0">
                <a:latin typeface="Times New Roman" pitchFamily="18" charset="0"/>
                <a:cs typeface="Times New Roman" pitchFamily="18" charset="0"/>
              </a:rPr>
              <a:t>Est un processus (programme) qui tourne sur un ordinateur et qui attend des requêtes en provenance du client Web.</a:t>
            </a:r>
          </a:p>
          <a:p>
            <a:pPr marL="0" indent="0">
              <a:buNone/>
            </a:pPr>
            <a:endParaRPr lang="fr-FR" sz="1100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r>
              <a:rPr lang="fr-FR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Page WEB </a:t>
            </a:r>
            <a:r>
              <a:rPr lang="fr-FR" cap="all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1800" cap="all" dirty="0" smtClean="0">
                <a:latin typeface="Times New Roman" pitchFamily="18" charset="0"/>
                <a:cs typeface="Times New Roman" pitchFamily="18" charset="0"/>
              </a:rPr>
              <a:t>Une page web contient un ensemble d’information textuelles, images, vidéos, tableaux, formulaires,...</a:t>
            </a:r>
          </a:p>
          <a:p>
            <a:pPr marL="0" indent="0"/>
            <a:r>
              <a:rPr lang="fr-FR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Site web</a:t>
            </a:r>
            <a:r>
              <a:rPr lang="fr-FR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1800" cap="all" dirty="0" smtClean="0">
                <a:latin typeface="Times New Roman" pitchFamily="18" charset="0"/>
                <a:cs typeface="Times New Roman" pitchFamily="18" charset="0"/>
              </a:rPr>
              <a:t>C’est un ensemble de page web stockés sur une machine(serveur) du réseau Internet.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Introduction générale : rappel de cours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fr-FR" cap="all" dirty="0" smtClean="0">
                <a:solidFill>
                  <a:schemeClr val="tx2">
                    <a:lumMod val="75000"/>
                  </a:schemeClr>
                </a:solidFill>
              </a:rPr>
              <a:t>URL</a:t>
            </a:r>
            <a:r>
              <a:rPr lang="fr-FR" cap="all" dirty="0" smtClean="0"/>
              <a:t>: </a:t>
            </a:r>
            <a:r>
              <a:rPr lang="fr-FR" sz="1800" cap="all" dirty="0" smtClean="0"/>
              <a:t>(</a:t>
            </a:r>
            <a:r>
              <a:rPr lang="fr-FR" sz="1800" cap="all" dirty="0" err="1" smtClean="0"/>
              <a:t>Universal</a:t>
            </a:r>
            <a:r>
              <a:rPr lang="fr-FR" sz="1800" cap="all" dirty="0" smtClean="0"/>
              <a:t> Resource Locator ) c'est une adresse web permet d'accéder à un site internet.</a:t>
            </a:r>
          </a:p>
          <a:p>
            <a:pPr marL="0" indent="0"/>
            <a:r>
              <a:rPr lang="fr-FR" cap="all" dirty="0" smtClean="0">
                <a:solidFill>
                  <a:schemeClr val="tx2">
                    <a:lumMod val="75000"/>
                  </a:schemeClr>
                </a:solidFill>
              </a:rPr>
              <a:t>Index.HTML : </a:t>
            </a:r>
            <a:r>
              <a:rPr lang="fr-FR" sz="1800" cap="all" dirty="0" smtClean="0"/>
              <a:t>c’est La page principale d’un site appelée la page d’accueil et n’est pas visible sur l’URL.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Introduction générale : rappel de cours HTML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Arborescence, cette grande incomprise • André Ouellette, Consultant web |  Laval, Rive-No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286124"/>
            <a:ext cx="5715040" cy="2977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fr-FR" sz="18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ou arborescence d’un site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Introduction générale : rappel de cours HTML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Arborescence, cette grande incomprise • André Ouellette, Consultant web |  Laval, Rive-No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6581023" cy="3429024"/>
          </a:xfrm>
          <a:prstGeom prst="rect">
            <a:avLst/>
          </a:prstGeom>
          <a:noFill/>
        </p:spPr>
      </p:pic>
      <p:sp>
        <p:nvSpPr>
          <p:cNvPr id="6" name="Ellipse 5"/>
          <p:cNvSpPr/>
          <p:nvPr/>
        </p:nvSpPr>
        <p:spPr>
          <a:xfrm>
            <a:off x="7643834" y="2357430"/>
            <a:ext cx="785818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N1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7786710" y="3286124"/>
            <a:ext cx="785818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N2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5429256" y="5357826"/>
            <a:ext cx="785818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N3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 rot="10800000" flipV="1">
            <a:off x="4714876" y="2535744"/>
            <a:ext cx="2928958" cy="36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9" idx="2"/>
          </p:cNvCxnSpPr>
          <p:nvPr/>
        </p:nvCxnSpPr>
        <p:spPr>
          <a:xfrm rot="10800000" flipV="1">
            <a:off x="7143768" y="3464718"/>
            <a:ext cx="642942" cy="71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 flipH="1" flipV="1">
            <a:off x="5679289" y="4679165"/>
            <a:ext cx="92869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Introduction générale : rappel de cours HTML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404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 </a:t>
            </a:r>
            <a:r>
              <a:rPr lang="fr-FR" sz="3200" cap="all" dirty="0" smtClean="0">
                <a:solidFill>
                  <a:schemeClr val="tx2">
                    <a:lumMod val="75000"/>
                  </a:schemeClr>
                </a:solidFill>
              </a:rPr>
              <a:t>HTML : </a:t>
            </a:r>
            <a:r>
              <a:rPr lang="fr-FR" sz="1400" cap="all" dirty="0" smtClean="0"/>
              <a:t>HyperText </a:t>
            </a:r>
            <a:r>
              <a:rPr lang="fr-FR" sz="1400" cap="all" dirty="0" err="1" smtClean="0"/>
              <a:t>Markup</a:t>
            </a:r>
            <a:r>
              <a:rPr lang="fr-FR" sz="1400" cap="all" dirty="0" smtClean="0"/>
              <a:t> </a:t>
            </a:r>
            <a:r>
              <a:rPr lang="fr-FR" sz="1400" cap="all" dirty="0" err="1" smtClean="0"/>
              <a:t>Language</a:t>
            </a:r>
            <a:r>
              <a:rPr lang="fr-FR" cap="all" dirty="0" smtClean="0"/>
              <a:t> , 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langage utilisé pour concevoir les sites Internet. Il est développer par le W3C (World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Wide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Web Consortium) et le WHATWG (Web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Hypertext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Application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Working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Group  langage de balisage.</a:t>
            </a:r>
          </a:p>
          <a:p>
            <a:r>
              <a:rPr lang="fr-FR" dirty="0" smtClean="0"/>
              <a:t> </a:t>
            </a:r>
          </a:p>
          <a:p>
            <a:r>
              <a:rPr lang="fr-FR" u="sng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Langage permet de 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/>
              <a:t>Insérer du texte (hypertexte),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/>
              <a:t>des images et des vidéos,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/>
              <a:t>Faire des liens entre les différentes pages d’un site,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/>
              <a:t>de mettre en forme le contenu,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/>
              <a:t>de créer des formulaires de saisie, des Tables…..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Introduction générale : rappel de cours HTML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 </a:t>
            </a:r>
            <a:r>
              <a:rPr lang="fr-FR" sz="3200" cap="all" dirty="0" smtClean="0">
                <a:solidFill>
                  <a:schemeClr val="tx2">
                    <a:lumMod val="75000"/>
                  </a:schemeClr>
                </a:solidFill>
              </a:rPr>
              <a:t>outils de travail : </a:t>
            </a:r>
          </a:p>
          <a:p>
            <a:pPr>
              <a:buFont typeface="Wingdings" pitchFamily="2" charset="2"/>
              <a:buChar char="ü"/>
            </a:pPr>
            <a:r>
              <a:rPr lang="fr-FR" cap="all" dirty="0" smtClean="0"/>
              <a:t>Un</a:t>
            </a:r>
            <a:r>
              <a:rPr lang="fr-FR" sz="3200" cap="all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cap="all" dirty="0" smtClean="0"/>
              <a:t>éditeur de texte : </a:t>
            </a:r>
            <a:r>
              <a:rPr lang="en-US" b="1" cap="all" dirty="0" smtClean="0"/>
              <a:t>Notepad++, </a:t>
            </a:r>
            <a:r>
              <a:rPr lang="en-US" cap="all" dirty="0" smtClean="0"/>
              <a:t>sublime, </a:t>
            </a:r>
            <a:r>
              <a:rPr lang="en-US" cap="all" dirty="0" err="1" smtClean="0"/>
              <a:t>jEdit</a:t>
            </a:r>
            <a:r>
              <a:rPr lang="en-US" cap="all" dirty="0" smtClean="0"/>
              <a:t> , </a:t>
            </a:r>
            <a:r>
              <a:rPr lang="en-US" cap="all" dirty="0" err="1" smtClean="0"/>
              <a:t>PSpad</a:t>
            </a:r>
            <a:r>
              <a:rPr lang="en-US" cap="all" dirty="0" smtClean="0"/>
              <a:t> , </a:t>
            </a:r>
            <a:r>
              <a:rPr lang="en-US" cap="all" dirty="0" err="1" smtClean="0"/>
              <a:t>ConTEXT</a:t>
            </a:r>
            <a:r>
              <a:rPr lang="en-US" cap="all" dirty="0" smtClean="0"/>
              <a:t> …</a:t>
            </a:r>
            <a:endParaRPr lang="fr-FR" cap="all" dirty="0" smtClean="0"/>
          </a:p>
          <a:p>
            <a:pPr>
              <a:buFont typeface="Wingdings" pitchFamily="2" charset="2"/>
              <a:buChar char="ü"/>
            </a:pPr>
            <a:r>
              <a:rPr lang="fr-FR" cap="all" dirty="0" smtClean="0"/>
              <a:t>Un navigateur : </a:t>
            </a:r>
            <a:r>
              <a:rPr lang="en-US" cap="all" dirty="0" smtClean="0"/>
              <a:t>Internet explorer IE, </a:t>
            </a:r>
            <a:r>
              <a:rPr lang="en-US" b="1" cap="all" dirty="0" smtClean="0"/>
              <a:t>Chrome</a:t>
            </a:r>
            <a:r>
              <a:rPr lang="en-US" cap="all" dirty="0" smtClean="0"/>
              <a:t>, Firefox, Microsoft edge…</a:t>
            </a:r>
          </a:p>
          <a:p>
            <a:pPr>
              <a:buFont typeface="Wingdings" pitchFamily="2" charset="2"/>
              <a:buChar char="ü"/>
            </a:pPr>
            <a:endParaRPr lang="en-US" cap="all" dirty="0" smtClean="0"/>
          </a:p>
          <a:p>
            <a:pPr>
              <a:buFont typeface="Arial" pitchFamily="34" charset="0"/>
              <a:buChar char="•"/>
            </a:pPr>
            <a:r>
              <a:rPr lang="en-US" sz="3200" cap="all" dirty="0" err="1" smtClean="0">
                <a:solidFill>
                  <a:schemeClr val="tx2">
                    <a:lumMod val="75000"/>
                  </a:schemeClr>
                </a:solidFill>
              </a:rPr>
              <a:t>Erreurs</a:t>
            </a:r>
            <a:r>
              <a:rPr lang="en-US" sz="3200" cap="all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3200" cap="all" dirty="0" err="1" smtClean="0">
                <a:solidFill>
                  <a:schemeClr val="tx2">
                    <a:lumMod val="75000"/>
                  </a:schemeClr>
                </a:solidFill>
              </a:rPr>
              <a:t>eviter</a:t>
            </a:r>
            <a:r>
              <a:rPr lang="en-US" sz="3200" cap="all" dirty="0" smtClean="0">
                <a:solidFill>
                  <a:schemeClr val="tx2">
                    <a:lumMod val="75000"/>
                  </a:schemeClr>
                </a:solidFill>
              </a:rPr>
              <a:t>  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/>
              <a:t>mettre de l’espace dans le nom,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/>
              <a:t>d’utiliser les caractères spéciaux,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/>
              <a:t>donner un nom significatif,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fr-FR" cap="all" dirty="0" smtClean="0">
                <a:solidFill>
                  <a:srgbClr val="FF0000"/>
                </a:solidFill>
              </a:rPr>
              <a:t>S’assurer</a:t>
            </a:r>
            <a:r>
              <a:rPr lang="fr-FR" cap="all" dirty="0" smtClean="0"/>
              <a:t> que l’extension du fichier est </a:t>
            </a:r>
            <a:r>
              <a:rPr lang="fr-FR" b="1" cap="all" dirty="0" smtClean="0">
                <a:solidFill>
                  <a:srgbClr val="FF0000"/>
                </a:solidFill>
              </a:rPr>
              <a:t>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Les Balises</a:t>
            </a:r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Premier pas vers HTML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286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balises</a:t>
            </a:r>
            <a:r>
              <a:rPr lang="fr-FR" sz="2800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Un document 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 est un fichier texte qui contient des 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balises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 (ou tag en anglais). Ces 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balises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 doivent être utilisées d'une certaine façon pour décrire correctement la structure du document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sz="2800" u="sng" cap="all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&lt;!DOCTYPE HTML&gt;</a:t>
            </a:r>
            <a:r>
              <a:rPr lang="en-US" b="1" cap="all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fr-FR" b="1" cap="all" dirty="0" smtClean="0">
                <a:latin typeface="Times New Roman" pitchFamily="18" charset="0"/>
                <a:cs typeface="Times New Roman" pitchFamily="18" charset="0"/>
              </a:rPr>
              <a:t>la page est écrite en HTML5 </a:t>
            </a:r>
          </a:p>
          <a:p>
            <a:pPr>
              <a:lnSpc>
                <a:spcPct val="200000"/>
              </a:lnSpc>
            </a:pP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&lt;html&gt;                                          </a:t>
            </a:r>
            <a:r>
              <a:rPr lang="fr-FR" b="1" cap="all" dirty="0" smtClean="0">
                <a:latin typeface="Times New Roman" pitchFamily="18" charset="0"/>
                <a:cs typeface="Times New Roman" pitchFamily="18" charset="0"/>
              </a:rPr>
              <a:t>Balise principale</a:t>
            </a:r>
          </a:p>
          <a:p>
            <a:pPr>
              <a:lnSpc>
                <a:spcPct val="200000"/>
              </a:lnSpc>
            </a:pP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&lt;Head&gt;                                           </a:t>
            </a:r>
            <a:r>
              <a:rPr lang="fr-FR" b="1" cap="all" dirty="0" smtClean="0">
                <a:latin typeface="Times New Roman" pitchFamily="18" charset="0"/>
                <a:cs typeface="Times New Roman" pitchFamily="18" charset="0"/>
              </a:rPr>
              <a:t>En-tête de la page</a:t>
            </a:r>
          </a:p>
          <a:p>
            <a:pPr>
              <a:lnSpc>
                <a:spcPct val="200000"/>
              </a:lnSpc>
            </a:pPr>
            <a:r>
              <a:rPr lang="fr-FR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&lt;body&gt;                                           </a:t>
            </a:r>
            <a:r>
              <a:rPr lang="fr-FR" b="1" cap="all" dirty="0" smtClean="0">
                <a:latin typeface="Times New Roman" pitchFamily="18" charset="0"/>
                <a:cs typeface="Times New Roman" pitchFamily="18" charset="0"/>
              </a:rPr>
              <a:t>Corps de la page</a:t>
            </a:r>
          </a:p>
          <a:p>
            <a:pPr>
              <a:lnSpc>
                <a:spcPct val="200000"/>
              </a:lnSpc>
            </a:pPr>
            <a:endParaRPr lang="fr-FR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lèche droite 8"/>
          <p:cNvSpPr/>
          <p:nvPr/>
        </p:nvSpPr>
        <p:spPr>
          <a:xfrm>
            <a:off x="2857488" y="3286124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2786050" y="3857628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10"/>
          <p:cNvSpPr/>
          <p:nvPr/>
        </p:nvSpPr>
        <p:spPr>
          <a:xfrm>
            <a:off x="2786050" y="4429132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2786050" y="4929198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5455523"/>
            <a:ext cx="7715272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Elles sont indispensables pour réaliser le « code minimal » d'une page web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TECHNOLOGIE WEB :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HTML5</a:t>
            </a:r>
            <a:r>
              <a:rPr lang="fr-FR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CSS3, JAVASCRIPTE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0034" y="857232"/>
            <a:ext cx="4429156" cy="1428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Les Balises</a:t>
            </a:r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Premier pas vers HTML :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52" y="214290"/>
            <a:ext cx="571497" cy="5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1571612"/>
            <a:ext cx="864396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balises</a:t>
            </a:r>
            <a:r>
              <a:rPr lang="fr-FR" sz="2800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: </a:t>
            </a:r>
          </a:p>
          <a:p>
            <a:pPr algn="ctr"/>
            <a:r>
              <a:rPr lang="fr-FR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fr-FR" sz="16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NomBalise</a:t>
            </a:r>
            <a:r>
              <a:rPr lang="fr-FR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attribut1</a:t>
            </a:r>
            <a:r>
              <a:rPr lang="fr-FR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="valeur" </a:t>
            </a:r>
            <a:r>
              <a:rPr lang="fr-FR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fr-FR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attributN</a:t>
            </a:r>
            <a:r>
              <a:rPr lang="fr-FR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="valeur"&gt;contenu de l'élément&lt;/</a:t>
            </a:r>
            <a:r>
              <a:rPr lang="fr-FR" sz="16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NomBalise</a:t>
            </a:r>
            <a:r>
              <a:rPr lang="fr-FR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3200" u="sng" cap="all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fr-FR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5786" y="5741275"/>
            <a:ext cx="7715272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Elles sont indispensables pour réaliser le « code minimal » d'une page web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14612" y="250030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&lt;!DOCTYPE html&gt;</a:t>
            </a:r>
          </a:p>
          <a:p>
            <a:r>
              <a:rPr lang="en-US" dirty="0" smtClean="0"/>
              <a:t>&lt;html&gt;</a:t>
            </a:r>
          </a:p>
          <a:p>
            <a:r>
              <a:rPr lang="en-US" dirty="0" smtClean="0"/>
              <a:t>    &lt;head&gt;</a:t>
            </a:r>
          </a:p>
          <a:p>
            <a:r>
              <a:rPr lang="en-US" dirty="0" smtClean="0"/>
              <a:t>        &lt;meta </a:t>
            </a:r>
            <a:r>
              <a:rPr lang="en-US" dirty="0" err="1" smtClean="0"/>
              <a:t>charset</a:t>
            </a:r>
            <a:r>
              <a:rPr lang="en-US" dirty="0" smtClean="0"/>
              <a:t>="utf-8" /&gt;</a:t>
            </a:r>
          </a:p>
          <a:p>
            <a:r>
              <a:rPr lang="en-US" dirty="0" smtClean="0"/>
              <a:t>        &lt;title&gt;</a:t>
            </a:r>
            <a:r>
              <a:rPr lang="en-US" dirty="0" err="1" smtClean="0"/>
              <a:t>Titre</a:t>
            </a:r>
            <a:r>
              <a:rPr lang="en-US" dirty="0" smtClean="0"/>
              <a:t>&lt;/title&gt;</a:t>
            </a:r>
          </a:p>
          <a:p>
            <a:r>
              <a:rPr lang="en-US" dirty="0" smtClean="0"/>
              <a:t>    &lt;/head&gt;</a:t>
            </a:r>
          </a:p>
          <a:p>
            <a:endParaRPr lang="en-US" dirty="0" smtClean="0"/>
          </a:p>
          <a:p>
            <a:r>
              <a:rPr lang="en-US" dirty="0" smtClean="0"/>
              <a:t>    &lt;body&gt;</a:t>
            </a:r>
          </a:p>
          <a:p>
            <a:r>
              <a:rPr lang="en-US" dirty="0" smtClean="0"/>
              <a:t>    </a:t>
            </a:r>
          </a:p>
          <a:p>
            <a:r>
              <a:rPr lang="en-US" dirty="0" smtClean="0"/>
              <a:t>    &lt;/body&gt;</a:t>
            </a:r>
          </a:p>
          <a:p>
            <a:r>
              <a:rPr lang="en-US" dirty="0" smtClean="0"/>
              <a:t>&lt;/html&gt;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693</Words>
  <PresentationFormat>Affichage à l'écran (4:3)</PresentationFormat>
  <Paragraphs>168</Paragraphs>
  <Slides>18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TECHNOLOGIE WEB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  <vt:lpstr>TECHNOLOGIE WEB : HTML5, CSS3, JAVASCRIPTE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bentaib</dc:creator>
  <cp:lastModifiedBy>bentaib</cp:lastModifiedBy>
  <cp:revision>98</cp:revision>
  <dcterms:created xsi:type="dcterms:W3CDTF">2020-12-04T18:19:27Z</dcterms:created>
  <dcterms:modified xsi:type="dcterms:W3CDTF">2020-12-16T15:16:06Z</dcterms:modified>
</cp:coreProperties>
</file>